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12"/>
  </p:notesMasterIdLst>
  <p:handoutMasterIdLst>
    <p:handoutMasterId r:id="rId13"/>
  </p:handoutMasterIdLst>
  <p:sldIdLst>
    <p:sldId id="257" r:id="rId5"/>
    <p:sldId id="389" r:id="rId6"/>
    <p:sldId id="384" r:id="rId7"/>
    <p:sldId id="317" r:id="rId8"/>
    <p:sldId id="277" r:id="rId9"/>
    <p:sldId id="278" r:id="rId10"/>
    <p:sldId id="279"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725" autoAdjust="0"/>
  </p:normalViewPr>
  <p:slideViewPr>
    <p:cSldViewPr snapToGrid="0">
      <p:cViewPr varScale="1">
        <p:scale>
          <a:sx n="89" d="100"/>
          <a:sy n="89" d="100"/>
        </p:scale>
        <p:origin x="466" y="72"/>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12/25/2022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12/25/2022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1586550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blogs.salford.ac.uk/business-school/passing-digital-marketing-strategy-baton/"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commons.wikimedia.org/wiki/File:Graduation_(3619788118).jpg" TargetMode="External"/><Relationship Id="rId7" Type="http://schemas.openxmlformats.org/officeDocument/2006/relationships/hyperlink" Target="https://opentextbc.ca/studentsuccess/chapter/adult-learning/" TargetMode="Externa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hyperlink" Target="https://www.pexels.com/photo/person-holding-smartphone-white-sitting-1310532/" TargetMode="Externa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www.tonybates.ca/2015/02/04/challenging-the-supremacy-of-face-to-face-teachin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hyperlink" Target="https://www.flickr.com/photos/anantablamichhane/438854995/"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seamosmasanimales.com/2015/07/festival-de-thiar-celebra-la-santidad-de-la-vida-de-los-perros-en-toda-su-gloria-en-nepal.html" TargetMode="External"/><Relationship Id="rId7" Type="http://schemas.openxmlformats.org/officeDocument/2006/relationships/hyperlink" Target="https://www.tasnimnews.com/en/news/2020/05/24/2272445/iranians-celebrate-eid-al-fitr" TargetMode="External"/><Relationship Id="rId2" Type="http://schemas.openxmlformats.org/officeDocument/2006/relationships/image" Target="../media/image7.jpg"/><Relationship Id="rId1" Type="http://schemas.openxmlformats.org/officeDocument/2006/relationships/slideLayout" Target="../slideLayouts/slideLayout6.xml"/><Relationship Id="rId6" Type="http://schemas.openxmlformats.org/officeDocument/2006/relationships/image" Target="../media/image9.jpg"/><Relationship Id="rId5" Type="http://schemas.openxmlformats.org/officeDocument/2006/relationships/hyperlink" Target="http://24hourkirtan.fm/holi/" TargetMode="Externa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hyperlink" Target="https://cvc.edu/keeplearning/" TargetMode="External"/><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603670" y="2035035"/>
            <a:ext cx="4336359" cy="699540"/>
          </a:xfrm>
        </p:spPr>
        <p:txBody>
          <a:bodyPr anchor="b" anchorCtr="0">
            <a:normAutofit fontScale="90000"/>
          </a:bodyPr>
          <a:lstStyle/>
          <a:p>
            <a:r>
              <a:rPr lang="en-US" dirty="0">
                <a:latin typeface="Arial Rounded MT Bold" panose="020F0704030504030204" pitchFamily="34" charset="0"/>
              </a:rPr>
              <a:t>Digital Literacy</a:t>
            </a:r>
          </a:p>
        </p:txBody>
      </p:sp>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478766" y="6035854"/>
            <a:ext cx="3318442" cy="390825"/>
          </a:xfrm>
        </p:spPr>
        <p:txBody>
          <a:bodyPr>
            <a:normAutofit fontScale="70000" lnSpcReduction="20000"/>
          </a:bodyPr>
          <a:lstStyle/>
          <a:p>
            <a:r>
              <a:rPr lang="en-US" dirty="0"/>
              <a:t>Presented by : Mr.  </a:t>
            </a:r>
            <a:r>
              <a:rPr lang="en-US" dirty="0" err="1"/>
              <a:t>Riwaj</a:t>
            </a:r>
            <a:r>
              <a:rPr lang="en-US" dirty="0"/>
              <a:t> Dahal and the Team.</a:t>
            </a:r>
          </a:p>
          <a:p>
            <a:endParaRPr lang="en-US" dirty="0"/>
          </a:p>
        </p:txBody>
      </p:sp>
      <p:sp>
        <p:nvSpPr>
          <p:cNvPr id="10" name="TextBox 9">
            <a:extLst>
              <a:ext uri="{FF2B5EF4-FFF2-40B4-BE49-F238E27FC236}">
                <a16:creationId xmlns:a16="http://schemas.microsoft.com/office/drawing/2014/main" id="{12B206EA-59F5-0D6D-FCC2-8A2CB9D2FEA9}"/>
              </a:ext>
            </a:extLst>
          </p:cNvPr>
          <p:cNvSpPr txBox="1"/>
          <p:nvPr/>
        </p:nvSpPr>
        <p:spPr>
          <a:xfrm>
            <a:off x="478766" y="2956151"/>
            <a:ext cx="6185138" cy="369332"/>
          </a:xfrm>
          <a:prstGeom prst="rect">
            <a:avLst/>
          </a:prstGeom>
          <a:noFill/>
        </p:spPr>
        <p:txBody>
          <a:bodyPr wrap="square">
            <a:spAutoFit/>
          </a:bodyPr>
          <a:lstStyle/>
          <a:p>
            <a:r>
              <a:rPr lang="en-US" b="1" dirty="0"/>
              <a:t>And its importance on Society and Tradition.</a:t>
            </a:r>
            <a:endParaRPr lang="en-US" dirty="0"/>
          </a:p>
        </p:txBody>
      </p:sp>
      <p:pic>
        <p:nvPicPr>
          <p:cNvPr id="12" name="Picture 11">
            <a:extLst>
              <a:ext uri="{FF2B5EF4-FFF2-40B4-BE49-F238E27FC236}">
                <a16:creationId xmlns:a16="http://schemas.microsoft.com/office/drawing/2014/main" id="{C10911DB-0C75-77F3-C0EE-A488B5A835D5}"/>
              </a:ext>
            </a:extLst>
          </p:cNvPr>
          <p:cNvPicPr>
            <a:picLocks noChangeAspect="1"/>
          </p:cNvPicPr>
          <p:nvPr/>
        </p:nvPicPr>
        <p:blipFill>
          <a:blip r:embed="rId3">
            <a:extLst>
              <a:ext uri="{837473B0-CC2E-450A-ABE3-18F120FF3D39}">
                <a1611:picAttrSrcUrl xmlns:a1611="http://schemas.microsoft.com/office/drawing/2016/11/main" r:id="rId4"/>
              </a:ext>
            </a:extLst>
          </a:blip>
          <a:srcRect l="7868" r="7868"/>
          <a:stretch/>
        </p:blipFill>
        <p:spPr>
          <a:xfrm>
            <a:off x="5624756" y="938293"/>
            <a:ext cx="6353825" cy="44050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752814286"/>
      </p:ext>
    </p:extLst>
  </p:cSld>
  <p:clrMapOvr>
    <a:masterClrMapping/>
  </p:clrMapOvr>
  <p:transition spd="slow" advTm="1000">
    <p:cove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1" name="Freeform: Shape 20">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Shape 23">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6" name="Rectangle 25">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472620" y="1298106"/>
            <a:ext cx="4059236" cy="1023130"/>
          </a:xfrm>
        </p:spPr>
        <p:txBody>
          <a:bodyPr vert="horz" wrap="square" lIns="0" tIns="0" rIns="0" bIns="0" rtlCol="0" anchor="b" anchorCtr="0">
            <a:normAutofit/>
          </a:bodyPr>
          <a:lstStyle/>
          <a:p>
            <a:pPr>
              <a:lnSpc>
                <a:spcPct val="100000"/>
              </a:lnSpc>
            </a:pPr>
            <a:r>
              <a:rPr lang="en-US" dirty="0">
                <a:effectLst>
                  <a:outerShdw blurRad="38100" dist="38100" dir="2700000" algn="tl">
                    <a:srgbClr val="000000">
                      <a:alpha val="43137"/>
                    </a:srgbClr>
                  </a:outerShdw>
                </a:effectLst>
              </a:rPr>
              <a:t>Topics covered: </a:t>
            </a:r>
          </a:p>
        </p:txBody>
      </p:sp>
      <p:sp>
        <p:nvSpPr>
          <p:cNvPr id="50" name="Oval 27">
            <a:extLst>
              <a:ext uri="{FF2B5EF4-FFF2-40B4-BE49-F238E27FC236}">
                <a16:creationId xmlns:a16="http://schemas.microsoft.com/office/drawing/2014/main" id="{C25C2D0C-89F2-4874-A67D-504E65834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6"/>
            <a:ext cx="3565525" cy="3415519"/>
          </a:xfrm>
        </p:spPr>
        <p:txBody>
          <a:bodyPr vert="horz" wrap="square" lIns="0" tIns="0" rIns="0" bIns="0" rtlCol="0" anchor="t">
            <a:normAutofit/>
          </a:bodyPr>
          <a:lstStyle/>
          <a:p>
            <a:pPr>
              <a:buFont typeface="Arial" panose="020B0604020202020204" pitchFamily="34" charset="0"/>
              <a:buChar char="•"/>
            </a:pPr>
            <a:r>
              <a:rPr lang="en-US" sz="1600" dirty="0"/>
              <a:t>Introduction to Literacy.</a:t>
            </a:r>
          </a:p>
          <a:p>
            <a:pPr>
              <a:buFont typeface="Arial" panose="020B0604020202020204" pitchFamily="34" charset="0"/>
              <a:buChar char="•"/>
            </a:pPr>
            <a:r>
              <a:rPr lang="en-US" sz="1600" dirty="0"/>
              <a:t>Introduction to Digital </a:t>
            </a:r>
            <a:r>
              <a:rPr lang="en-US" sz="1800" dirty="0"/>
              <a:t>Literacy</a:t>
            </a:r>
            <a:r>
              <a:rPr lang="en-US" sz="1600" dirty="0"/>
              <a:t>.</a:t>
            </a:r>
          </a:p>
          <a:p>
            <a:pPr>
              <a:buFont typeface="Arial" panose="020B0604020202020204" pitchFamily="34" charset="0"/>
              <a:buChar char="•"/>
            </a:pPr>
            <a:r>
              <a:rPr lang="en-US" sz="1600" dirty="0"/>
              <a:t>Its importance on Society and Tradition.</a:t>
            </a:r>
          </a:p>
          <a:p>
            <a:pPr>
              <a:buFont typeface="Arial" panose="020B0604020202020204" pitchFamily="34" charset="0"/>
              <a:buChar char="•"/>
            </a:pPr>
            <a:r>
              <a:rPr lang="en-US" sz="1600" dirty="0"/>
              <a:t>Discussion and Conclusion.</a:t>
            </a:r>
          </a:p>
          <a:p>
            <a:pPr>
              <a:buFont typeface="Arial" panose="020B0604020202020204" pitchFamily="34" charset="0"/>
              <a:buChar char="•"/>
            </a:pPr>
            <a:endParaRPr lang="en-US" sz="1600" dirty="0"/>
          </a:p>
        </p:txBody>
      </p:sp>
      <p:pic>
        <p:nvPicPr>
          <p:cNvPr id="8" name="Picture Placeholder 7">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a:extLst>
              <a:ext uri="{837473B0-CC2E-450A-ABE3-18F120FF3D39}">
                <a1611:picAttrSrcUrl xmlns:a1611="http://schemas.microsoft.com/office/drawing/2016/11/main" r:id="rId3"/>
              </a:ext>
            </a:extLst>
          </a:blip>
          <a:srcRect l="10579" r="22924" b="4"/>
          <a:stretch/>
        </p:blipFill>
        <p:spPr>
          <a:xfrm>
            <a:off x="5004476" y="1219763"/>
            <a:ext cx="3448558" cy="3448558"/>
          </a:xfrm>
          <a:custGeom>
            <a:avLst/>
            <a:gdLst/>
            <a:ahLst/>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p:spPr>
      </p:pic>
      <p:pic>
        <p:nvPicPr>
          <p:cNvPr id="12" name="Picture Placeholder 11">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a:extLst>
              <a:ext uri="{837473B0-CC2E-450A-ABE3-18F120FF3D39}">
                <a1611:picAttrSrcUrl xmlns:a1611="http://schemas.microsoft.com/office/drawing/2016/11/main" r:id="rId5"/>
              </a:ext>
            </a:extLst>
          </a:blip>
          <a:srcRect l="1764" t="-2145" r="31570" b="2145"/>
          <a:stretch/>
        </p:blipFill>
        <p:spPr>
          <a:xfrm>
            <a:off x="8521452" y="121857"/>
            <a:ext cx="2936876" cy="293687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51" name="Group 29">
            <a:extLst>
              <a:ext uri="{FF2B5EF4-FFF2-40B4-BE49-F238E27FC236}">
                <a16:creationId xmlns:a16="http://schemas.microsoft.com/office/drawing/2014/main" id="{73FD8943-49CD-489F-AF30-D186003CB0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02297" y="5691007"/>
            <a:ext cx="667802" cy="631474"/>
            <a:chOff x="3409557" y="4940429"/>
            <a:chExt cx="667802" cy="631474"/>
          </a:xfrm>
        </p:grpSpPr>
        <p:sp>
          <p:nvSpPr>
            <p:cNvPr id="31" name="Freeform: Shape 30">
              <a:extLst>
                <a:ext uri="{FF2B5EF4-FFF2-40B4-BE49-F238E27FC236}">
                  <a16:creationId xmlns:a16="http://schemas.microsoft.com/office/drawing/2014/main" id="{7D1AA9E7-DA6E-4B0E-AFF8-ACA4D7D793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Oval 31">
              <a:extLst>
                <a:ext uri="{FF2B5EF4-FFF2-40B4-BE49-F238E27FC236}">
                  <a16:creationId xmlns:a16="http://schemas.microsoft.com/office/drawing/2014/main" id="{FDA334A1-5994-4CBD-AF0E-366DEF3A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pic>
        <p:nvPicPr>
          <p:cNvPr id="10" name="Picture Placeholder 9">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6">
            <a:extLst>
              <a:ext uri="{837473B0-CC2E-450A-ABE3-18F120FF3D39}">
                <a1611:picAttrSrcUrl xmlns:a1611="http://schemas.microsoft.com/office/drawing/2016/11/main" r:id="rId7"/>
              </a:ext>
            </a:extLst>
          </a:blip>
          <a:srcRect l="21967" r="11286" b="4"/>
          <a:stretch/>
        </p:blipFill>
        <p:spPr>
          <a:xfrm>
            <a:off x="8159081" y="3570336"/>
            <a:ext cx="2936876" cy="2936876"/>
          </a:xfrm>
          <a:custGeom>
            <a:avLst/>
            <a:gdLst/>
            <a:ahLst/>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p:spPr>
      </p:pic>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a:t>
            </a:fld>
            <a:endParaRPr lang="en-US">
              <a:solidFill>
                <a:schemeClr val="tx1">
                  <a:alpha val="80000"/>
                </a:schemeClr>
              </a:solidFill>
            </a:endParaRPr>
          </a:p>
        </p:txBody>
      </p:sp>
    </p:spTree>
    <p:extLst>
      <p:ext uri="{BB962C8B-B14F-4D97-AF65-F5344CB8AC3E}">
        <p14:creationId xmlns:p14="http://schemas.microsoft.com/office/powerpoint/2010/main" val="2313234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0" name="Group 109">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11" name="Freeform: Shape 110">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2" name="Oval 111">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3" name="Oval 112">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4" name="Freeform: Shape 113">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116" name="Rectangle 115">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154363" y="224797"/>
            <a:ext cx="7993061" cy="918355"/>
          </a:xfrm>
        </p:spPr>
        <p:txBody>
          <a:bodyPr vert="horz" wrap="square" lIns="0" tIns="0" rIns="0" bIns="0" rtlCol="0" anchor="b" anchorCtr="0">
            <a:normAutofit/>
          </a:bodyPr>
          <a:lstStyle/>
          <a:p>
            <a:r>
              <a:rPr lang="en-US" kern="1200" dirty="0">
                <a:solidFill>
                  <a:schemeClr val="tx1"/>
                </a:solidFill>
                <a:latin typeface="Avenir Next LT Pro Demi" panose="020B0704020202020204" pitchFamily="34" charset="0"/>
              </a:rPr>
              <a:t>1. Introduction to Literacy.</a:t>
            </a:r>
          </a:p>
        </p:txBody>
      </p:sp>
      <p:pic>
        <p:nvPicPr>
          <p:cNvPr id="26" name="Picture 25" descr="A group of people sitting at a table&#10;&#10;Description automatically generated with medium confidence">
            <a:extLst>
              <a:ext uri="{FF2B5EF4-FFF2-40B4-BE49-F238E27FC236}">
                <a16:creationId xmlns:a16="http://schemas.microsoft.com/office/drawing/2014/main" id="{8F0043C2-AC50-77E4-2B75-2C84C541B050}"/>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990" r="36509" b="-2"/>
          <a:stretch/>
        </p:blipFill>
        <p:spPr>
          <a:xfrm>
            <a:off x="6792306" y="1367948"/>
            <a:ext cx="4231061" cy="423106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grpSp>
        <p:nvGrpSpPr>
          <p:cNvPr id="118" name="Group 117">
            <a:extLst>
              <a:ext uri="{FF2B5EF4-FFF2-40B4-BE49-F238E27FC236}">
                <a16:creationId xmlns:a16="http://schemas.microsoft.com/office/drawing/2014/main" id="{183B29DA-9BB8-4BA8-B8E1-8C2B544078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22156" y="4143453"/>
            <a:ext cx="734257" cy="760506"/>
            <a:chOff x="5243759" y="1363788"/>
            <a:chExt cx="734257" cy="760506"/>
          </a:xfrm>
        </p:grpSpPr>
        <p:sp>
          <p:nvSpPr>
            <p:cNvPr id="119" name="Freeform 5">
              <a:extLst>
                <a:ext uri="{FF2B5EF4-FFF2-40B4-BE49-F238E27FC236}">
                  <a16:creationId xmlns:a16="http://schemas.microsoft.com/office/drawing/2014/main" id="{D02496F8-166D-469A-8040-08608013BF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0" name="Freeform 6">
              <a:extLst>
                <a:ext uri="{FF2B5EF4-FFF2-40B4-BE49-F238E27FC236}">
                  <a16:creationId xmlns:a16="http://schemas.microsoft.com/office/drawing/2014/main" id="{23E648A7-A02A-4DC7-9FEC-489F1BA6F7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1" name="Freeform 8">
              <a:extLst>
                <a:ext uri="{FF2B5EF4-FFF2-40B4-BE49-F238E27FC236}">
                  <a16:creationId xmlns:a16="http://schemas.microsoft.com/office/drawing/2014/main" id="{4EF573B1-38BC-4C7B-894C-BE3864A04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3" name="Oval 122">
            <a:extLst>
              <a:ext uri="{FF2B5EF4-FFF2-40B4-BE49-F238E27FC236}">
                <a16:creationId xmlns:a16="http://schemas.microsoft.com/office/drawing/2014/main" id="{647A77D8-817B-4A9F-86AA-FE781E813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a:t>
            </a:fld>
            <a:endParaRPr lang="en-US">
              <a:solidFill>
                <a:schemeClr val="tx1">
                  <a:alpha val="80000"/>
                </a:schemeClr>
              </a:solidFill>
            </a:endParaRPr>
          </a:p>
        </p:txBody>
      </p:sp>
      <p:sp>
        <p:nvSpPr>
          <p:cNvPr id="28" name="TextBox 27">
            <a:extLst>
              <a:ext uri="{FF2B5EF4-FFF2-40B4-BE49-F238E27FC236}">
                <a16:creationId xmlns:a16="http://schemas.microsoft.com/office/drawing/2014/main" id="{6E9A19AE-93DB-854C-3A09-E26CDE635647}"/>
              </a:ext>
            </a:extLst>
          </p:cNvPr>
          <p:cNvSpPr txBox="1"/>
          <p:nvPr/>
        </p:nvSpPr>
        <p:spPr>
          <a:xfrm>
            <a:off x="586041" y="1629943"/>
            <a:ext cx="5842479" cy="4093428"/>
          </a:xfrm>
          <a:prstGeom prst="rect">
            <a:avLst/>
          </a:prstGeom>
          <a:noFill/>
        </p:spPr>
        <p:txBody>
          <a:bodyPr wrap="square" rtlCol="0">
            <a:spAutoFit/>
          </a:bodyPr>
          <a:lstStyle/>
          <a:p>
            <a:r>
              <a:rPr lang="en-US" sz="2000" i="1" dirty="0"/>
              <a:t>Literacy is an essential life skill. It is the ability to read and write, and it is a fundamental part of our lives. It is so important because it gives us access to knowledge and allows us to communicate our ideas. </a:t>
            </a:r>
          </a:p>
          <a:p>
            <a:endParaRPr lang="en-US" sz="2000" i="1" dirty="0"/>
          </a:p>
          <a:p>
            <a:endParaRPr lang="en-US" sz="2000" i="1" dirty="0"/>
          </a:p>
          <a:p>
            <a:r>
              <a:rPr lang="en-US" sz="2000" i="1" dirty="0"/>
              <a:t>Being literate means having the ability to interpret and understand text, as well as the ability to express oneself in written form. There are several different types of literacy - from basic literacy to digital literacy - each with its own benefits. With the right knowledge and understanding, we can use literacy to our advantage and unlock new opportunities.</a:t>
            </a:r>
          </a:p>
        </p:txBody>
      </p:sp>
    </p:spTree>
    <p:extLst>
      <p:ext uri="{BB962C8B-B14F-4D97-AF65-F5344CB8AC3E}">
        <p14:creationId xmlns:p14="http://schemas.microsoft.com/office/powerpoint/2010/main" val="2158886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5" name="Group 94">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96" name="Freeform: Shape 95">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7" name="Oval 96">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8" name="Oval 97">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9" name="Freeform: Shape 98">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01" name="Rectangle 100">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167054" y="243627"/>
            <a:ext cx="9410063" cy="847039"/>
          </a:xfrm>
        </p:spPr>
        <p:txBody>
          <a:bodyPr vert="horz" wrap="square" lIns="0" tIns="0" rIns="0" bIns="0" rtlCol="0" anchor="b" anchorCtr="0">
            <a:normAutofit/>
          </a:bodyPr>
          <a:lstStyle/>
          <a:p>
            <a:pPr>
              <a:lnSpc>
                <a:spcPct val="100000"/>
              </a:lnSpc>
            </a:pPr>
            <a:r>
              <a:rPr lang="en-US" sz="4800" dirty="0">
                <a:latin typeface="Avenir Next LT Pro Demi" panose="020B0704020202020204" pitchFamily="34" charset="0"/>
              </a:rPr>
              <a:t>2. Introduction to Digital Literacy.</a:t>
            </a:r>
          </a:p>
        </p:txBody>
      </p:sp>
      <p:pic>
        <p:nvPicPr>
          <p:cNvPr id="13" name="Picture 12" descr="A person sitting at a desk with a computer&#10;&#10;Description automatically generated with medium confidence">
            <a:extLst>
              <a:ext uri="{FF2B5EF4-FFF2-40B4-BE49-F238E27FC236}">
                <a16:creationId xmlns:a16="http://schemas.microsoft.com/office/drawing/2014/main" id="{F61FF274-A42C-37D9-5B63-9641BE83B7EA}"/>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4088" r="-2" b="8622"/>
          <a:stretch/>
        </p:blipFill>
        <p:spPr>
          <a:xfrm>
            <a:off x="6548755" y="1664774"/>
            <a:ext cx="5092062" cy="333357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4</a:t>
            </a:fld>
            <a:endParaRPr lang="en-US">
              <a:solidFill>
                <a:schemeClr val="tx1">
                  <a:alpha val="80000"/>
                </a:schemeClr>
              </a:solidFill>
            </a:endParaRPr>
          </a:p>
        </p:txBody>
      </p:sp>
      <p:sp>
        <p:nvSpPr>
          <p:cNvPr id="17" name="TextBox 16">
            <a:extLst>
              <a:ext uri="{FF2B5EF4-FFF2-40B4-BE49-F238E27FC236}">
                <a16:creationId xmlns:a16="http://schemas.microsoft.com/office/drawing/2014/main" id="{A46BBAD0-6656-14FE-83C4-D4E668F3FF4C}"/>
              </a:ext>
            </a:extLst>
          </p:cNvPr>
          <p:cNvSpPr txBox="1"/>
          <p:nvPr/>
        </p:nvSpPr>
        <p:spPr>
          <a:xfrm>
            <a:off x="647380" y="1560451"/>
            <a:ext cx="5901375" cy="4708981"/>
          </a:xfrm>
          <a:prstGeom prst="rect">
            <a:avLst/>
          </a:prstGeom>
          <a:noFill/>
        </p:spPr>
        <p:txBody>
          <a:bodyPr wrap="square" rtlCol="0">
            <a:spAutoFit/>
          </a:bodyPr>
          <a:lstStyle/>
          <a:p>
            <a:r>
              <a:rPr lang="en-US" sz="2000" i="1" dirty="0"/>
              <a:t>Digital literacy is an essential skill for success in the 21st century. It encompasses the ability to use technology for communication, collaboration, problem solving, and creative expression.</a:t>
            </a:r>
          </a:p>
          <a:p>
            <a:endParaRPr lang="en-US" sz="2000" i="1" dirty="0"/>
          </a:p>
          <a:p>
            <a:r>
              <a:rPr lang="en-US" sz="2000" i="1" dirty="0"/>
              <a:t> It also involves understanding how to use technology responsibly and ethically, including knowing how to evaluate and cite sources, protect personal information, and recognize and resist digital manipulation. </a:t>
            </a:r>
          </a:p>
          <a:p>
            <a:endParaRPr lang="en-US" sz="2000" i="1" dirty="0"/>
          </a:p>
          <a:p>
            <a:r>
              <a:rPr lang="en-US" sz="2000" i="1" dirty="0"/>
              <a:t>As technology continues to shape how we work and live, it is becoming even more important for individuals to develop their digital literacy skills. With a strong foundation of digital literacy, people can work confidently with technology to create a more connected and equitable world.</a:t>
            </a:r>
          </a:p>
        </p:txBody>
      </p:sp>
    </p:spTree>
    <p:extLst>
      <p:ext uri="{BB962C8B-B14F-4D97-AF65-F5344CB8AC3E}">
        <p14:creationId xmlns:p14="http://schemas.microsoft.com/office/powerpoint/2010/main" val="560021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0F0046-83E5-91E5-BF4F-1BCDACADB0A6}"/>
              </a:ext>
            </a:extLst>
          </p:cNvPr>
          <p:cNvSpPr>
            <a:spLocks noGrp="1"/>
          </p:cNvSpPr>
          <p:nvPr>
            <p:ph type="title"/>
          </p:nvPr>
        </p:nvSpPr>
        <p:spPr>
          <a:xfrm>
            <a:off x="274817" y="437133"/>
            <a:ext cx="11091600" cy="822325"/>
          </a:xfrm>
        </p:spPr>
        <p:txBody>
          <a:bodyPr/>
          <a:lstStyle/>
          <a:p>
            <a:r>
              <a:rPr lang="en-US" sz="4400" dirty="0">
                <a:latin typeface="Avenir Next LT Pro Demi" panose="020B0704020202020204" pitchFamily="34" charset="0"/>
              </a:rPr>
              <a:t>3. Its importance in Society and Tradition.</a:t>
            </a:r>
          </a:p>
        </p:txBody>
      </p:sp>
      <p:sp>
        <p:nvSpPr>
          <p:cNvPr id="13" name="TextBox 12">
            <a:extLst>
              <a:ext uri="{FF2B5EF4-FFF2-40B4-BE49-F238E27FC236}">
                <a16:creationId xmlns:a16="http://schemas.microsoft.com/office/drawing/2014/main" id="{4215766B-FA9B-DFB9-86EA-764947FCF1B2}"/>
              </a:ext>
            </a:extLst>
          </p:cNvPr>
          <p:cNvSpPr txBox="1"/>
          <p:nvPr/>
        </p:nvSpPr>
        <p:spPr>
          <a:xfrm>
            <a:off x="668336" y="1104182"/>
            <a:ext cx="11323639" cy="3477875"/>
          </a:xfrm>
          <a:prstGeom prst="rect">
            <a:avLst/>
          </a:prstGeom>
          <a:noFill/>
        </p:spPr>
        <p:txBody>
          <a:bodyPr wrap="square" rtlCol="0">
            <a:spAutoFit/>
          </a:bodyPr>
          <a:lstStyle/>
          <a:p>
            <a:endParaRPr lang="en-US" sz="2000" dirty="0"/>
          </a:p>
          <a:p>
            <a:pPr marL="285750" indent="-285750">
              <a:buFontTx/>
              <a:buChar char="-"/>
            </a:pPr>
            <a:r>
              <a:rPr lang="en-US" sz="2000" dirty="0"/>
              <a:t>it also allows us to preserve the culture and traditions of our own communities.</a:t>
            </a:r>
          </a:p>
          <a:p>
            <a:pPr marL="285750" indent="-285750">
              <a:buFontTx/>
              <a:buChar char="-"/>
            </a:pPr>
            <a:endParaRPr lang="en-US" sz="2000" dirty="0"/>
          </a:p>
          <a:p>
            <a:pPr marL="285750" indent="-285750">
              <a:buFontTx/>
              <a:buChar char="-"/>
            </a:pPr>
            <a:r>
              <a:rPr lang="en-US" sz="2000" dirty="0"/>
              <a:t>we can record our stories and experiences and share them with the world. </a:t>
            </a:r>
          </a:p>
          <a:p>
            <a:pPr marL="285750" indent="-285750">
              <a:buFontTx/>
              <a:buChar char="-"/>
            </a:pPr>
            <a:endParaRPr lang="en-US" sz="2000" dirty="0"/>
          </a:p>
          <a:p>
            <a:pPr marL="285750" indent="-285750">
              <a:buFontTx/>
              <a:buChar char="-"/>
            </a:pPr>
            <a:r>
              <a:rPr lang="en-US" sz="2000" dirty="0"/>
              <a:t>We can document our culture, our beliefs, and our values, and pass them down from generation to generation.</a:t>
            </a:r>
          </a:p>
          <a:p>
            <a:pPr marL="285750" indent="-285750">
              <a:buFontTx/>
              <a:buChar char="-"/>
            </a:pPr>
            <a:endParaRPr lang="en-US" sz="2000" dirty="0"/>
          </a:p>
          <a:p>
            <a:r>
              <a:rPr lang="en-US" sz="2000" dirty="0"/>
              <a:t>- It gives us the opportunity to extend traditional and contemporary practices, and to create a better future.</a:t>
            </a:r>
          </a:p>
          <a:p>
            <a:pPr marL="285750" indent="-285750">
              <a:buFontTx/>
              <a:buChar char="-"/>
            </a:pPr>
            <a:endParaRPr lang="en-US" sz="2000" dirty="0"/>
          </a:p>
          <a:p>
            <a:pPr marL="285750" indent="-285750">
              <a:buFontTx/>
              <a:buChar char="-"/>
            </a:pPr>
            <a:endParaRPr lang="en-US" sz="2000" dirty="0"/>
          </a:p>
        </p:txBody>
      </p:sp>
      <p:pic>
        <p:nvPicPr>
          <p:cNvPr id="15" name="Picture 14">
            <a:extLst>
              <a:ext uri="{FF2B5EF4-FFF2-40B4-BE49-F238E27FC236}">
                <a16:creationId xmlns:a16="http://schemas.microsoft.com/office/drawing/2014/main" id="{C4E735BE-F9DD-D706-B487-96E83197F9CE}"/>
              </a:ext>
            </a:extLst>
          </p:cNvPr>
          <p:cNvPicPr>
            <a:picLocks noChangeAspect="1"/>
          </p:cNvPicPr>
          <p:nvPr/>
        </p:nvPicPr>
        <p:blipFill>
          <a:blip r:embed="rId2">
            <a:extLst>
              <a:ext uri="{837473B0-CC2E-450A-ABE3-18F120FF3D39}">
                <a1611:picAttrSrcUrl xmlns:a1611="http://schemas.microsoft.com/office/drawing/2016/11/main" r:id="rId3"/>
              </a:ext>
            </a:extLst>
          </a:blip>
          <a:srcRect t="731" b="731"/>
          <a:stretch/>
        </p:blipFill>
        <p:spPr>
          <a:xfrm>
            <a:off x="799508" y="4328726"/>
            <a:ext cx="3083517" cy="205567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7" name="Picture 16">
            <a:extLst>
              <a:ext uri="{FF2B5EF4-FFF2-40B4-BE49-F238E27FC236}">
                <a16:creationId xmlns:a16="http://schemas.microsoft.com/office/drawing/2014/main" id="{78C0F3B2-365A-3548-9459-0232EAFFD396}"/>
              </a:ext>
            </a:extLst>
          </p:cNvPr>
          <p:cNvPicPr>
            <a:picLocks noChangeAspect="1"/>
          </p:cNvPicPr>
          <p:nvPr/>
        </p:nvPicPr>
        <p:blipFill>
          <a:blip r:embed="rId4">
            <a:extLst>
              <a:ext uri="{837473B0-CC2E-450A-ABE3-18F120FF3D39}">
                <a1611:picAttrSrcUrl xmlns:a1611="http://schemas.microsoft.com/office/drawing/2016/11/main" r:id="rId5"/>
              </a:ext>
            </a:extLst>
          </a:blip>
          <a:srcRect t="5924" b="5924"/>
          <a:stretch/>
        </p:blipFill>
        <p:spPr>
          <a:xfrm>
            <a:off x="4391546" y="4365190"/>
            <a:ext cx="3408907" cy="205567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9" name="Picture 18">
            <a:extLst>
              <a:ext uri="{FF2B5EF4-FFF2-40B4-BE49-F238E27FC236}">
                <a16:creationId xmlns:a16="http://schemas.microsoft.com/office/drawing/2014/main" id="{08DE49A3-DD93-27A1-4222-47F8E5396B2F}"/>
              </a:ext>
            </a:extLst>
          </p:cNvPr>
          <p:cNvPicPr>
            <a:picLocks noChangeAspect="1"/>
          </p:cNvPicPr>
          <p:nvPr/>
        </p:nvPicPr>
        <p:blipFill>
          <a:blip r:embed="rId6">
            <a:extLst>
              <a:ext uri="{837473B0-CC2E-450A-ABE3-18F120FF3D39}">
                <a1611:picAttrSrcUrl xmlns:a1611="http://schemas.microsoft.com/office/drawing/2016/11/main" r:id="rId7"/>
              </a:ext>
            </a:extLst>
          </a:blip>
          <a:srcRect t="3492" b="3492"/>
          <a:stretch/>
        </p:blipFill>
        <p:spPr>
          <a:xfrm>
            <a:off x="8294869" y="4351312"/>
            <a:ext cx="3195637" cy="206955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740286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3" name="Freeform: Shape 42">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Oval 44">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Oval 46">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9" name="Group 48">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50" name="Freeform: Shape 49">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Oval 51">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Oval 52">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55" name="Rectangle 54">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FA68C8F-B568-2234-FC5D-F69C37E3753A}"/>
              </a:ext>
            </a:extLst>
          </p:cNvPr>
          <p:cNvPicPr>
            <a:picLocks noChangeAspect="1"/>
          </p:cNvPicPr>
          <p:nvPr/>
        </p:nvPicPr>
        <p:blipFill>
          <a:blip r:embed="rId2">
            <a:extLst>
              <a:ext uri="{837473B0-CC2E-450A-ABE3-18F120FF3D39}">
                <a1611:picAttrSrcUrl xmlns:a1611="http://schemas.microsoft.com/office/drawing/2016/11/main" r:id="rId3"/>
              </a:ext>
            </a:extLst>
          </a:blip>
          <a:srcRect l="15517" r="15517"/>
          <a:stretch/>
        </p:blipFill>
        <p:spPr>
          <a:xfrm>
            <a:off x="6584573" y="73444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57" name="Group 56">
            <a:extLst>
              <a:ext uri="{FF2B5EF4-FFF2-40B4-BE49-F238E27FC236}">
                <a16:creationId xmlns:a16="http://schemas.microsoft.com/office/drawing/2014/main" id="{73840CF4-F848-4FE0-AEA6-C9E806911B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20950" y="549275"/>
            <a:ext cx="667802" cy="631474"/>
            <a:chOff x="10478914" y="1506691"/>
            <a:chExt cx="667802" cy="631474"/>
          </a:xfrm>
        </p:grpSpPr>
        <p:sp>
          <p:nvSpPr>
            <p:cNvPr id="58" name="Freeform: Shape 57">
              <a:extLst>
                <a:ext uri="{FF2B5EF4-FFF2-40B4-BE49-F238E27FC236}">
                  <a16:creationId xmlns:a16="http://schemas.microsoft.com/office/drawing/2014/main" id="{F4B46153-41DB-494F-9B08-EBCCF27283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Oval 58">
              <a:extLst>
                <a:ext uri="{FF2B5EF4-FFF2-40B4-BE49-F238E27FC236}">
                  <a16:creationId xmlns:a16="http://schemas.microsoft.com/office/drawing/2014/main" id="{7B6D42DA-2D84-4A50-A359-7A5C651B1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61" name="Oval 60">
            <a:extLst>
              <a:ext uri="{FF2B5EF4-FFF2-40B4-BE49-F238E27FC236}">
                <a16:creationId xmlns:a16="http://schemas.microsoft.com/office/drawing/2014/main" id="{94459D96-B947-4C7F-8BCA-915F8B07C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2954" y="5171203"/>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6</a:t>
            </a:fld>
            <a:endParaRPr lang="en-US">
              <a:solidFill>
                <a:schemeClr val="tx1">
                  <a:alpha val="80000"/>
                </a:schemeClr>
              </a:solidFill>
            </a:endParaRPr>
          </a:p>
        </p:txBody>
      </p:sp>
      <p:sp>
        <p:nvSpPr>
          <p:cNvPr id="5" name="TextBox 4">
            <a:extLst>
              <a:ext uri="{FF2B5EF4-FFF2-40B4-BE49-F238E27FC236}">
                <a16:creationId xmlns:a16="http://schemas.microsoft.com/office/drawing/2014/main" id="{F1369551-118E-0E3B-1D63-B0C00EB439AC}"/>
              </a:ext>
            </a:extLst>
          </p:cNvPr>
          <p:cNvSpPr txBox="1"/>
          <p:nvPr/>
        </p:nvSpPr>
        <p:spPr>
          <a:xfrm>
            <a:off x="896845" y="1439579"/>
            <a:ext cx="5687728" cy="646331"/>
          </a:xfrm>
          <a:prstGeom prst="rect">
            <a:avLst/>
          </a:prstGeom>
          <a:noFill/>
        </p:spPr>
        <p:txBody>
          <a:bodyPr wrap="square" rtlCol="0">
            <a:spAutoFit/>
          </a:bodyPr>
          <a:lstStyle/>
          <a:p>
            <a:r>
              <a:rPr lang="en-US" dirty="0"/>
              <a:t>As technology keeps advancing in this modern world, we must try and keep up with it by being Digitally Literate. </a:t>
            </a:r>
          </a:p>
        </p:txBody>
      </p:sp>
      <p:sp>
        <p:nvSpPr>
          <p:cNvPr id="6" name="TextBox 5">
            <a:extLst>
              <a:ext uri="{FF2B5EF4-FFF2-40B4-BE49-F238E27FC236}">
                <a16:creationId xmlns:a16="http://schemas.microsoft.com/office/drawing/2014/main" id="{2BFC0F10-4105-27DE-1C1C-52F8AB93C7B3}"/>
              </a:ext>
            </a:extLst>
          </p:cNvPr>
          <p:cNvSpPr txBox="1"/>
          <p:nvPr/>
        </p:nvSpPr>
        <p:spPr>
          <a:xfrm>
            <a:off x="896845" y="2320339"/>
            <a:ext cx="5331124" cy="1477328"/>
          </a:xfrm>
          <a:prstGeom prst="rect">
            <a:avLst/>
          </a:prstGeom>
          <a:noFill/>
        </p:spPr>
        <p:txBody>
          <a:bodyPr wrap="square" rtlCol="0">
            <a:spAutoFit/>
          </a:bodyPr>
          <a:lstStyle/>
          <a:p>
            <a:r>
              <a:rPr lang="en-US" dirty="0"/>
              <a:t>It is a must to be literate about these technologies and our survival depends on it, so we must learn to use modern technology.  Hence, here are some of the methods to improve our skill with modern technologies :</a:t>
            </a:r>
          </a:p>
        </p:txBody>
      </p:sp>
      <p:sp>
        <p:nvSpPr>
          <p:cNvPr id="7" name="TextBox 6">
            <a:extLst>
              <a:ext uri="{FF2B5EF4-FFF2-40B4-BE49-F238E27FC236}">
                <a16:creationId xmlns:a16="http://schemas.microsoft.com/office/drawing/2014/main" id="{DDF04651-27CA-3937-44D5-4E59B923EE5C}"/>
              </a:ext>
            </a:extLst>
          </p:cNvPr>
          <p:cNvSpPr txBox="1"/>
          <p:nvPr/>
        </p:nvSpPr>
        <p:spPr>
          <a:xfrm>
            <a:off x="829046" y="3932649"/>
            <a:ext cx="5558030" cy="2031325"/>
          </a:xfrm>
          <a:prstGeom prst="rect">
            <a:avLst/>
          </a:prstGeom>
          <a:noFill/>
        </p:spPr>
        <p:txBody>
          <a:bodyPr wrap="square" rtlCol="0">
            <a:spAutoFit/>
          </a:bodyPr>
          <a:lstStyle/>
          <a:p>
            <a:pPr marL="400050" indent="-400050">
              <a:buAutoNum type="romanUcPeriod"/>
            </a:pPr>
            <a:r>
              <a:rPr lang="en-US" dirty="0"/>
              <a:t>Taking Digital Literacy courses.</a:t>
            </a:r>
          </a:p>
          <a:p>
            <a:pPr marL="400050" indent="-400050">
              <a:buAutoNum type="romanUcPeriod"/>
            </a:pPr>
            <a:r>
              <a:rPr lang="en-US" dirty="0"/>
              <a:t>Taking online tutorials.</a:t>
            </a:r>
          </a:p>
          <a:p>
            <a:pPr marL="400050" indent="-400050">
              <a:buAutoNum type="romanUcPeriod"/>
            </a:pPr>
            <a:r>
              <a:rPr lang="en-US" dirty="0"/>
              <a:t>Reading latest books and magazines.</a:t>
            </a:r>
          </a:p>
          <a:p>
            <a:pPr marL="400050" indent="-400050">
              <a:buAutoNum type="romanUcPeriod"/>
            </a:pPr>
            <a:r>
              <a:rPr lang="en-US" dirty="0"/>
              <a:t>Joining online communities.</a:t>
            </a:r>
          </a:p>
          <a:p>
            <a:pPr marL="400050" indent="-400050">
              <a:buAutoNum type="romanUcPeriod"/>
            </a:pPr>
            <a:r>
              <a:rPr lang="en-US" dirty="0"/>
              <a:t>Keeping a mentor or asking help from </a:t>
            </a:r>
            <a:r>
              <a:rPr lang="en-US" dirty="0" err="1"/>
              <a:t>collegues</a:t>
            </a:r>
            <a:r>
              <a:rPr lang="en-US" dirty="0"/>
              <a:t>.</a:t>
            </a:r>
          </a:p>
          <a:p>
            <a:pPr marL="400050" indent="-400050">
              <a:buAutoNum type="romanUcPeriod"/>
            </a:pPr>
            <a:endParaRPr lang="en-US" dirty="0"/>
          </a:p>
          <a:p>
            <a:pPr marL="342900" indent="-342900">
              <a:buAutoNum type="alphaLcPeriod"/>
            </a:pPr>
            <a:endParaRPr lang="en-US" dirty="0"/>
          </a:p>
        </p:txBody>
      </p:sp>
      <p:sp>
        <p:nvSpPr>
          <p:cNvPr id="8" name="TextBox 7">
            <a:extLst>
              <a:ext uri="{FF2B5EF4-FFF2-40B4-BE49-F238E27FC236}">
                <a16:creationId xmlns:a16="http://schemas.microsoft.com/office/drawing/2014/main" id="{D3A5F7E8-C4DC-6443-B848-56891BDAC4DD}"/>
              </a:ext>
            </a:extLst>
          </p:cNvPr>
          <p:cNvSpPr txBox="1"/>
          <p:nvPr/>
        </p:nvSpPr>
        <p:spPr>
          <a:xfrm>
            <a:off x="785562" y="302860"/>
            <a:ext cx="4821866" cy="1015663"/>
          </a:xfrm>
          <a:prstGeom prst="rect">
            <a:avLst/>
          </a:prstGeom>
          <a:noFill/>
        </p:spPr>
        <p:txBody>
          <a:bodyPr wrap="square" rtlCol="0">
            <a:spAutoFit/>
          </a:bodyPr>
          <a:lstStyle/>
          <a:p>
            <a:r>
              <a:rPr lang="en-US" sz="6000" dirty="0"/>
              <a:t>4. Conclusion:</a:t>
            </a:r>
          </a:p>
        </p:txBody>
      </p:sp>
    </p:spTree>
    <p:extLst>
      <p:ext uri="{BB962C8B-B14F-4D97-AF65-F5344CB8AC3E}">
        <p14:creationId xmlns:p14="http://schemas.microsoft.com/office/powerpoint/2010/main" val="2496947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45" name="Freeform: Shape 44">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Oval 45">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Oval 46">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Freeform: Shape 47">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50" name="Rectangle 49">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3" y="746017"/>
            <a:ext cx="4364037" cy="2266949"/>
          </a:xfrm>
        </p:spPr>
        <p:txBody>
          <a:bodyPr vert="horz" wrap="square" lIns="0" tIns="0" rIns="0" bIns="0" rtlCol="0" anchor="b" anchorCtr="0">
            <a:noAutofit/>
          </a:bodyPr>
          <a:lstStyle/>
          <a:p>
            <a:r>
              <a:rPr lang="en-US" sz="3200" kern="1200" dirty="0">
                <a:solidFill>
                  <a:schemeClr val="tx1"/>
                </a:solidFill>
                <a:latin typeface="Avenir Next LT Pro Demi" panose="020B0704020202020204" pitchFamily="34" charset="0"/>
              </a:rPr>
              <a:t>Thank You !!!</a:t>
            </a:r>
            <a:br>
              <a:rPr lang="en-US" sz="3200" kern="1200" dirty="0">
                <a:solidFill>
                  <a:schemeClr val="tx1"/>
                </a:solidFill>
                <a:latin typeface="Avenir Next LT Pro Demi" panose="020B0704020202020204" pitchFamily="34" charset="0"/>
              </a:rPr>
            </a:br>
            <a:br>
              <a:rPr lang="en-US" sz="3200" kern="1200" dirty="0">
                <a:solidFill>
                  <a:schemeClr val="tx1"/>
                </a:solidFill>
                <a:latin typeface="Avenir Next LT Pro Demi" panose="020B0704020202020204" pitchFamily="34" charset="0"/>
              </a:rPr>
            </a:br>
            <a:r>
              <a:rPr lang="en-US" sz="3200" kern="1200" dirty="0">
                <a:solidFill>
                  <a:schemeClr val="tx1"/>
                </a:solidFill>
                <a:latin typeface="Avenir Next LT Pro Demi" panose="020B0704020202020204" pitchFamily="34" charset="0"/>
              </a:rPr>
              <a:t>For being with us throughout the Presentation. &lt;3</a:t>
            </a:r>
          </a:p>
        </p:txBody>
      </p:sp>
      <p:sp>
        <p:nvSpPr>
          <p:cNvPr id="5" name="Content Placeholder 4">
            <a:extLst>
              <a:ext uri="{FF2B5EF4-FFF2-40B4-BE49-F238E27FC236}">
                <a16:creationId xmlns:a16="http://schemas.microsoft.com/office/drawing/2014/main" id="{468DDF15-09F9-7699-0237-1E86E6739F0E}"/>
              </a:ext>
            </a:extLst>
          </p:cNvPr>
          <p:cNvSpPr>
            <a:spLocks noGrp="1"/>
          </p:cNvSpPr>
          <p:nvPr>
            <p:ph sz="quarter" idx="15"/>
          </p:nvPr>
        </p:nvSpPr>
        <p:spPr>
          <a:xfrm>
            <a:off x="550863" y="4169984"/>
            <a:ext cx="3565525" cy="1030307"/>
          </a:xfrm>
        </p:spPr>
        <p:txBody>
          <a:bodyPr vert="horz" wrap="square" lIns="0" tIns="0" rIns="0" bIns="0" rtlCol="0" anchor="t">
            <a:normAutofit/>
          </a:bodyPr>
          <a:lstStyle/>
          <a:p>
            <a:pPr>
              <a:buFont typeface="Arial" panose="020B0604020202020204" pitchFamily="34" charset="0"/>
              <a:buChar char="•"/>
            </a:pPr>
            <a:r>
              <a:rPr lang="en-US" sz="1600" dirty="0"/>
              <a:t>Presented by:</a:t>
            </a:r>
          </a:p>
          <a:p>
            <a:pPr>
              <a:buFont typeface="Arial" panose="020B0604020202020204" pitchFamily="34" charset="0"/>
              <a:buChar char="•"/>
            </a:pPr>
            <a:r>
              <a:rPr lang="en-US" sz="1600" dirty="0"/>
              <a:t>Mr. </a:t>
            </a:r>
            <a:r>
              <a:rPr lang="en-US" sz="1600" dirty="0" err="1"/>
              <a:t>Riwaj</a:t>
            </a:r>
            <a:r>
              <a:rPr lang="en-US" sz="1600" dirty="0"/>
              <a:t> Dahal and the Team</a:t>
            </a:r>
          </a:p>
          <a:p>
            <a:pPr>
              <a:buFont typeface="Arial" panose="020B0604020202020204" pitchFamily="34" charset="0"/>
              <a:buChar char="•"/>
            </a:pPr>
            <a:endParaRPr lang="en-US" sz="1600" dirty="0"/>
          </a:p>
        </p:txBody>
      </p:sp>
      <p:pic>
        <p:nvPicPr>
          <p:cNvPr id="7" name="Picture 6">
            <a:extLst>
              <a:ext uri="{FF2B5EF4-FFF2-40B4-BE49-F238E27FC236}">
                <a16:creationId xmlns:a16="http://schemas.microsoft.com/office/drawing/2014/main" id="{9229099D-D7C5-69D7-F4F2-3CF636046792}"/>
              </a:ext>
            </a:extLst>
          </p:cNvPr>
          <p:cNvPicPr>
            <a:picLocks noChangeAspect="1"/>
          </p:cNvPicPr>
          <p:nvPr/>
        </p:nvPicPr>
        <p:blipFill rotWithShape="1">
          <a:blip r:embed="rId2"/>
          <a:srcRect l="-1533" t="9239" r="1533" b="29093"/>
          <a:stretch/>
        </p:blipFill>
        <p:spPr>
          <a:xfrm>
            <a:off x="6096000" y="841796"/>
            <a:ext cx="4713922" cy="3771139"/>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52" name="Group 51">
            <a:extLst>
              <a:ext uri="{FF2B5EF4-FFF2-40B4-BE49-F238E27FC236}">
                <a16:creationId xmlns:a16="http://schemas.microsoft.com/office/drawing/2014/main" id="{183B29DA-9BB8-4BA8-B8E1-8C2B544078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22156" y="4143453"/>
            <a:ext cx="734257" cy="760506"/>
            <a:chOff x="5243759" y="1363788"/>
            <a:chExt cx="734257" cy="760506"/>
          </a:xfrm>
        </p:grpSpPr>
        <p:sp>
          <p:nvSpPr>
            <p:cNvPr id="53" name="Freeform 5">
              <a:extLst>
                <a:ext uri="{FF2B5EF4-FFF2-40B4-BE49-F238E27FC236}">
                  <a16:creationId xmlns:a16="http://schemas.microsoft.com/office/drawing/2014/main" id="{D02496F8-166D-469A-8040-08608013BF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6">
              <a:extLst>
                <a:ext uri="{FF2B5EF4-FFF2-40B4-BE49-F238E27FC236}">
                  <a16:creationId xmlns:a16="http://schemas.microsoft.com/office/drawing/2014/main" id="{23E648A7-A02A-4DC7-9FEC-489F1BA6F7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Freeform 8">
              <a:extLst>
                <a:ext uri="{FF2B5EF4-FFF2-40B4-BE49-F238E27FC236}">
                  <a16:creationId xmlns:a16="http://schemas.microsoft.com/office/drawing/2014/main" id="{4EF573B1-38BC-4C7B-894C-BE3864A04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7" name="Oval 56">
            <a:extLst>
              <a:ext uri="{FF2B5EF4-FFF2-40B4-BE49-F238E27FC236}">
                <a16:creationId xmlns:a16="http://schemas.microsoft.com/office/drawing/2014/main" id="{647A77D8-817B-4A9F-86AA-FE781E813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7</a:t>
            </a:fld>
            <a:endParaRPr lang="en-US">
              <a:solidFill>
                <a:schemeClr val="tx1">
                  <a:alpha val="80000"/>
                </a:schemeClr>
              </a:solidFill>
            </a:endParaRPr>
          </a:p>
        </p:txBody>
      </p:sp>
    </p:spTree>
    <p:extLst>
      <p:ext uri="{BB962C8B-B14F-4D97-AF65-F5344CB8AC3E}">
        <p14:creationId xmlns:p14="http://schemas.microsoft.com/office/powerpoint/2010/main" val="395518310"/>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2.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{39819486-194A-4CF4-A4FB-FDC2D6536151}tf33713516_win32</Template>
  <TotalTime>175</TotalTime>
  <Words>489</Words>
  <Application>Microsoft Office PowerPoint</Application>
  <PresentationFormat>Widescreen</PresentationFormat>
  <Paragraphs>47</Paragraphs>
  <Slides>7</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Arial Rounded MT Bold</vt:lpstr>
      <vt:lpstr>Avenir Next LT Pro Demi</vt:lpstr>
      <vt:lpstr>Calibri</vt:lpstr>
      <vt:lpstr>Gill Sans MT</vt:lpstr>
      <vt:lpstr>Walbaum Display</vt:lpstr>
      <vt:lpstr>3DFloatVTI</vt:lpstr>
      <vt:lpstr>Digital Literacy</vt:lpstr>
      <vt:lpstr>Topics covered: </vt:lpstr>
      <vt:lpstr>1. Introduction to Literacy.</vt:lpstr>
      <vt:lpstr>2. Introduction to Digital Literacy.</vt:lpstr>
      <vt:lpstr>3. Its importance in Society and Tradition.</vt:lpstr>
      <vt:lpstr>PowerPoint Presentation</vt:lpstr>
      <vt:lpstr>Thank You !!!  For being with us throughout the Presentation. &lt;3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Literacy</dc:title>
  <dc:creator>Kelen Dahal</dc:creator>
  <cp:lastModifiedBy>Kelen Dahal</cp:lastModifiedBy>
  <cp:revision>4</cp:revision>
  <dcterms:created xsi:type="dcterms:W3CDTF">2022-12-23T17:21:24Z</dcterms:created>
  <dcterms:modified xsi:type="dcterms:W3CDTF">2022-12-25T04:57:35Z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